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302" r:id="rId17"/>
    <p:sldId id="303" r:id="rId18"/>
    <p:sldId id="272" r:id="rId19"/>
    <p:sldId id="304" r:id="rId20"/>
    <p:sldId id="273" r:id="rId21"/>
    <p:sldId id="274" r:id="rId22"/>
    <p:sldId id="294" r:id="rId23"/>
    <p:sldId id="306" r:id="rId24"/>
    <p:sldId id="275" r:id="rId25"/>
    <p:sldId id="276" r:id="rId26"/>
    <p:sldId id="277" r:id="rId27"/>
    <p:sldId id="278" r:id="rId28"/>
    <p:sldId id="295" r:id="rId29"/>
    <p:sldId id="296" r:id="rId30"/>
    <p:sldId id="318" r:id="rId31"/>
    <p:sldId id="319" r:id="rId32"/>
    <p:sldId id="320" r:id="rId33"/>
    <p:sldId id="321" r:id="rId34"/>
    <p:sldId id="322" r:id="rId35"/>
    <p:sldId id="317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310" r:id="rId44"/>
    <p:sldId id="307" r:id="rId45"/>
    <p:sldId id="308" r:id="rId46"/>
    <p:sldId id="301" r:id="rId47"/>
    <p:sldId id="287" r:id="rId48"/>
    <p:sldId id="297" r:id="rId49"/>
    <p:sldId id="311" r:id="rId50"/>
    <p:sldId id="288" r:id="rId51"/>
    <p:sldId id="298" r:id="rId52"/>
    <p:sldId id="312" r:id="rId53"/>
    <p:sldId id="289" r:id="rId54"/>
    <p:sldId id="290" r:id="rId55"/>
    <p:sldId id="299" r:id="rId56"/>
    <p:sldId id="316" r:id="rId57"/>
    <p:sldId id="291" r:id="rId58"/>
    <p:sldId id="292" r:id="rId59"/>
    <p:sldId id="300" r:id="rId60"/>
    <p:sldId id="315" r:id="rId61"/>
    <p:sldId id="293" r:id="rId62"/>
  </p:sldIdLst>
  <p:sldSz cx="9144000" cy="5143500" type="screen16x9"/>
  <p:notesSz cx="6858000" cy="9144000"/>
  <p:embeddedFontLst>
    <p:embeddedFont>
      <p:font typeface="Alfa Slab One" panose="020B0604020202020204" charset="0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inzel" panose="020B0604020202020204" charset="0"/>
      <p:regular r:id="rId69"/>
      <p:bold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CD3B06-2F60-4D58-909C-29C517C4707F}">
  <a:tblStyle styleId="{90CD3B06-2F60-4D58-909C-29C517C470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84ca005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a84ca005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4ca00536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a84ca00536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4ca0053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a84ca0053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78aa52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b78aa52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78aa5225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b78aa5225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78aa5225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b78aa5225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78aa522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b78aa522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78aa522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b78aa522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78aa5225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b78aa5225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84ca00536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a84ca00536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aec128a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gaaec128a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84ca005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a84ca005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84ca005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a84ca005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84ca0053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a84ca0053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84ca0053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84ca0053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78aa522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b78aa522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84ca0053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a84ca0053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4ca0053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4ca0053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84ca0053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a84ca0053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4ca0053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4ca0053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4ca005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84ca005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aec128a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gaaec128a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4ca0053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84ca0053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4ca0053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4ca0053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78aa5225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b78aa5225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8aa5225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b78aa5225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78aa5225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b78aa5225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8aa5225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b78aa5225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e678bc1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e678bc1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e678bc1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ae678bc1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e678bc1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e678bc1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e678bc1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ae678bc1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e678bc12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ae678bc12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678bc12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ae678bc12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4855200" y="3779050"/>
            <a:ext cx="41685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dev full stack- Introdução</a:t>
            </a:r>
            <a:endParaRPr sz="1800" b="0" i="0" u="none" strike="noStrike" cap="none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Aula 1 - Algoritmo</a:t>
            </a:r>
            <a:endParaRPr sz="3000" b="0" i="0" u="none" strike="noStrike" cap="none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●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○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Char char="■"/>
              <a:defRPr sz="5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 - Padrão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265850" y="4828675"/>
            <a:ext cx="548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25725" y="92275"/>
            <a:ext cx="813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666666"/>
                </a:solidFill>
                <a:latin typeface="Cinzel"/>
                <a:ea typeface="Cinzel"/>
                <a:cs typeface="Cinzel"/>
                <a:sym typeface="Cinzel"/>
              </a:rPr>
              <a:t>dev full stack| introdução | algoritmos</a:t>
            </a:r>
            <a:endParaRPr sz="1000" b="0" i="0" u="none" strike="noStrike" cap="none">
              <a:solidFill>
                <a:srgbClr val="666666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4839325" y="3739750"/>
            <a:ext cx="34359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71 3901 1052 |  71 9 9204 0134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@infinity.school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www.infinityschool.com.br</a:t>
            </a:r>
            <a:endParaRPr sz="1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Salvador Shopping Business | Torre Europa Sala 310 Caminho das Árvores, Salvador - BA CEP: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40301-155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45583" y="47797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7">
            <a:alphaModFix/>
          </a:blip>
          <a:srcRect l="32005" r="27962" b="30832"/>
          <a:stretch/>
        </p:blipFill>
        <p:spPr>
          <a:xfrm>
            <a:off x="273675" y="88950"/>
            <a:ext cx="386402" cy="376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1"/>
          <p:cNvCxnSpPr/>
          <p:nvPr/>
        </p:nvCxnSpPr>
        <p:spPr>
          <a:xfrm>
            <a:off x="273675" y="4593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1"/>
          <p:cNvSpPr txBox="1"/>
          <p:nvPr/>
        </p:nvSpPr>
        <p:spPr>
          <a:xfrm>
            <a:off x="311700" y="4822683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Copyright 2018-2019 www.infinityschool.com.br - All Rights Reserved</a:t>
            </a:r>
            <a:endParaRPr sz="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273675" y="482267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152475"/>
            <a:ext cx="4435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que você faz quando deseja cozinhar algo que você  nunca tinha feito antes?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950" y="1783550"/>
            <a:ext cx="3942225" cy="29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10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3000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Instruções</a:t>
            </a:r>
            <a:endParaRPr sz="3000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2825" y="1864475"/>
            <a:ext cx="4281175" cy="28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11</a:t>
            </a:fld>
            <a:endParaRPr dirty="0"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Conjunto de regras ou normas.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Segue uma sequência lógica.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Menor parte da execução de uma operação.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 - Conceito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pt-BR" sz="2100" b="0" i="1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Pode ser definido como uma sequência de passos que visam a atingir um objetivo bem definido</a:t>
            </a:r>
            <a:r>
              <a:rPr lang="pt-BR" sz="21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” - </a:t>
            </a:r>
            <a:r>
              <a:rPr lang="pt-BR" sz="2100" b="1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Forbellone</a:t>
            </a:r>
            <a:endParaRPr sz="21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t="30847" r="12655" b="16724"/>
          <a:stretch/>
        </p:blipFill>
        <p:spPr>
          <a:xfrm>
            <a:off x="5335475" y="3377200"/>
            <a:ext cx="3767825" cy="16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Linguagem de Programação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Método padronizado para comunicar instruções para um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Regras sintáticas e semânticas usadas para definir um programa de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Características das Linguagens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Fortemente / Fracamente Tipada;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Dinamicamente/Estaticamente Tipada;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Case-sensitive;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Alto nível / Baixo nível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Compilada / Interpretada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819150" y="845600"/>
            <a:ext cx="8084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Tipos de Linguagem de Programação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819150" y="17621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Baixo </a:t>
            </a: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Interpretadas diretamente pelo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Muito difíceis de trabalhar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Assembly e binário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Alto </a:t>
            </a: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nível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Mais fáceis de entender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Facilidade de memorização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são interpretadas diretamente pelo computador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Java, Python, C#, JS, etc.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2263" y="1826413"/>
            <a:ext cx="1490675" cy="14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l="24511" r="23267"/>
          <a:stretch/>
        </p:blipFill>
        <p:spPr>
          <a:xfrm>
            <a:off x="7310350" y="3599125"/>
            <a:ext cx="1014500" cy="12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embly x ppt carregar">
            <a:extLst>
              <a:ext uri="{FF2B5EF4-FFF2-40B4-BE49-F238E27FC236}">
                <a16:creationId xmlns:a16="http://schemas.microsoft.com/office/drawing/2014/main" id="{6D2A7ACB-023E-46DA-5C58-1ACE5BBE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18" y="680482"/>
            <a:ext cx="5401545" cy="40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8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Write and Run a Python Program on the Raspberry Pi">
            <a:extLst>
              <a:ext uri="{FF2B5EF4-FFF2-40B4-BE49-F238E27FC236}">
                <a16:creationId xmlns:a16="http://schemas.microsoft.com/office/drawing/2014/main" id="{07B07C04-1E68-E7AE-289E-587B036BF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2" y="1092201"/>
            <a:ext cx="8367823" cy="27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9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Compilador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Um programa que traduz um código descrito em uma linguagem de alto nível para um programa equivalente em código de máquina para um processador.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Realiza duas atividades básicas: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Análise do código fonte; 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Síntese do programa. </a:t>
            </a:r>
            <a:endParaRPr sz="1800" b="0" i="0" u="none" strike="noStrike" cap="non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l="20450" t="10184" r="19078"/>
          <a:stretch/>
        </p:blipFill>
        <p:spPr>
          <a:xfrm>
            <a:off x="6513300" y="3212600"/>
            <a:ext cx="1651825" cy="14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4742D6-7AE4-620E-DB53-ADE23426735C}"/>
              </a:ext>
            </a:extLst>
          </p:cNvPr>
          <p:cNvSpPr txBox="1"/>
          <p:nvPr/>
        </p:nvSpPr>
        <p:spPr>
          <a:xfrm>
            <a:off x="2307265" y="1127051"/>
            <a:ext cx="4561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Compilador para </a:t>
            </a:r>
            <a:r>
              <a:rPr lang="pt-BR" dirty="0" err="1"/>
              <a:t>python</a:t>
            </a:r>
            <a:r>
              <a:rPr lang="pt-BR" dirty="0"/>
              <a:t>   print()</a:t>
            </a:r>
          </a:p>
          <a:p>
            <a:endParaRPr lang="pt-BR" dirty="0"/>
          </a:p>
          <a:p>
            <a:r>
              <a:rPr lang="pt-BR" dirty="0" err="1"/>
              <a:t>Complilador</a:t>
            </a:r>
            <a:r>
              <a:rPr lang="pt-BR" dirty="0"/>
              <a:t> para c    </a:t>
            </a:r>
            <a:r>
              <a:rPr lang="pt-BR" dirty="0" err="1"/>
              <a:t>printf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641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10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pt-BR" sz="4100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é ser um programador?</a:t>
            </a:r>
            <a:endParaRPr sz="6500" dirty="0"/>
          </a:p>
        </p:txBody>
      </p:sp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45900"/>
            <a:ext cx="2284924" cy="22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Sintaxe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t="41468" b="44511"/>
          <a:stretch/>
        </p:blipFill>
        <p:spPr>
          <a:xfrm>
            <a:off x="623200" y="3040000"/>
            <a:ext cx="8134400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Forma de escrita do código;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Palavras chave mudam de acordo com a linguagem;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t="55778" r="3864" b="21022"/>
          <a:stretch/>
        </p:blipFill>
        <p:spPr>
          <a:xfrm>
            <a:off x="661825" y="3417425"/>
            <a:ext cx="7820326" cy="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IDE de Desenvolvimento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Development Environment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É um programa de computador que reúne características e ferramentas de apoio ao desenvolvimento de software com o objetivo de agilizar este processo.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Auto-complete;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Coloração das letras;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Depurador;</a:t>
            </a:r>
            <a:endParaRPr sz="20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425" y="3241625"/>
            <a:ext cx="1731550" cy="10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7000" y="3402799"/>
            <a:ext cx="285025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2049" y="3124500"/>
            <a:ext cx="1702501" cy="95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96C0-5B35-8251-C25E-E9B361F48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6335"/>
          <a:stretch/>
        </p:blipFill>
        <p:spPr>
          <a:xfrm>
            <a:off x="2870791" y="0"/>
            <a:ext cx="6273209" cy="481529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CE9467E-43B4-EDC5-F6F3-9CFBF339B610}"/>
              </a:ext>
            </a:extLst>
          </p:cNvPr>
          <p:cNvSpPr txBox="1"/>
          <p:nvPr/>
        </p:nvSpPr>
        <p:spPr>
          <a:xfrm>
            <a:off x="435935" y="1329070"/>
            <a:ext cx="2179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/>
              <a:t>IDE:</a:t>
            </a:r>
          </a:p>
          <a:p>
            <a:r>
              <a:rPr lang="pt-BR" dirty="0" err="1"/>
              <a:t>VisualCodeStudio</a:t>
            </a:r>
            <a:endParaRPr lang="pt-BR" dirty="0"/>
          </a:p>
          <a:p>
            <a:r>
              <a:rPr lang="pt-BR" dirty="0" err="1"/>
              <a:t>VSCode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033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254DBE-C5E7-B42B-C6D7-D8CCA735347B}"/>
              </a:ext>
            </a:extLst>
          </p:cNvPr>
          <p:cNvSpPr txBox="1"/>
          <p:nvPr/>
        </p:nvSpPr>
        <p:spPr>
          <a:xfrm>
            <a:off x="2317898" y="1339702"/>
            <a:ext cx="4401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IDE do </a:t>
            </a:r>
            <a:r>
              <a:rPr lang="pt-BR" dirty="0" err="1"/>
              <a:t>VsCode</a:t>
            </a:r>
            <a:r>
              <a:rPr lang="pt-BR" dirty="0"/>
              <a:t> é possível instalar os compiladores </a:t>
            </a:r>
            <a:r>
              <a:rPr lang="pt-BR" dirty="0" err="1"/>
              <a:t>python</a:t>
            </a:r>
            <a:r>
              <a:rPr lang="pt-BR" dirty="0"/>
              <a:t> e R.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8E8320-BA54-2416-ED94-2A0E5A6C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26" t="50000"/>
          <a:stretch/>
        </p:blipFill>
        <p:spPr>
          <a:xfrm>
            <a:off x="6974959" y="577674"/>
            <a:ext cx="1881962" cy="41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8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51" y="1352400"/>
            <a:ext cx="2005751" cy="157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4">
            <a:alphaModFix/>
          </a:blip>
          <a:srcRect b="7977"/>
          <a:stretch/>
        </p:blipFill>
        <p:spPr>
          <a:xfrm>
            <a:off x="5088375" y="2797850"/>
            <a:ext cx="2005751" cy="19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150" y="3412500"/>
            <a:ext cx="3116625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1626" y="1076462"/>
            <a:ext cx="1599349" cy="21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7">
            <a:alphaModFix/>
          </a:blip>
          <a:srcRect b="4251"/>
          <a:stretch/>
        </p:blipFill>
        <p:spPr>
          <a:xfrm>
            <a:off x="6948287" y="1017462"/>
            <a:ext cx="2122964" cy="21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27" descr="ENTRA ——-&gt; PROCESSAMENTO ——–&gt; SAIDA | TEC INFO"/>
          <p:cNvPicPr preferRelativeResize="0"/>
          <p:nvPr/>
        </p:nvPicPr>
        <p:blipFill rotWithShape="1">
          <a:blip r:embed="rId3">
            <a:alphaModFix/>
          </a:blip>
          <a:srcRect t="10984"/>
          <a:stretch/>
        </p:blipFill>
        <p:spPr>
          <a:xfrm>
            <a:off x="311700" y="1419300"/>
            <a:ext cx="8401050" cy="28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33" y="1748650"/>
            <a:ext cx="87173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430900"/>
            <a:ext cx="796774" cy="7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9975" y="3366200"/>
            <a:ext cx="796774" cy="7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7977"/>
          <a:stretch/>
        </p:blipFill>
        <p:spPr>
          <a:xfrm>
            <a:off x="2975125" y="4010566"/>
            <a:ext cx="796777" cy="77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51475" y="1152475"/>
            <a:ext cx="652900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9">
            <a:alphaModFix/>
          </a:blip>
          <a:srcRect b="4251"/>
          <a:stretch/>
        </p:blipFill>
        <p:spPr>
          <a:xfrm>
            <a:off x="5411450" y="1017714"/>
            <a:ext cx="796775" cy="79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35525" y="1524575"/>
            <a:ext cx="796774" cy="7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50699" y="3458506"/>
            <a:ext cx="652899" cy="74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12">
            <a:alphaModFix/>
          </a:blip>
          <a:srcRect b="7875"/>
          <a:stretch/>
        </p:blipFill>
        <p:spPr>
          <a:xfrm>
            <a:off x="6805501" y="1579775"/>
            <a:ext cx="752876" cy="7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Calcular média de aluno que realizou 3 avaliações.</a:t>
            </a:r>
            <a:endParaRPr sz="21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458575" y="195825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36130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AV1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1868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AV2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4779975" y="1984350"/>
            <a:ext cx="669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AV3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458575" y="277990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PROCESSAMENTO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3613075" y="2806000"/>
            <a:ext cx="33276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 = (AV1 + AV2 + AV3) / 3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458575" y="3627650"/>
            <a:ext cx="401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SAÍDA</a:t>
            </a:r>
            <a:endParaRPr sz="19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3613075" y="3601550"/>
            <a:ext cx="1836300" cy="520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Exemplo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19150" y="14352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pt-BR" sz="1600" b="1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Cálculo de Idade</a:t>
            </a:r>
            <a:endParaRPr sz="1600" b="1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Entradas?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Processamento?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Saída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●"/>
            </a:pPr>
            <a:r>
              <a:rPr lang="pt-BR" sz="1600" b="1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Cálculo de IMC</a:t>
            </a:r>
            <a:endParaRPr sz="1600" b="1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Entradas?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Processamento?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Font typeface="Calibri"/>
              <a:buChar char="○"/>
            </a:pPr>
            <a:r>
              <a:rPr lang="pt-BR" sz="16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Saída?</a:t>
            </a:r>
            <a:endParaRPr sz="16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30">
            <a:extLst>
              <a:ext uri="{FF2B5EF4-FFF2-40B4-BE49-F238E27FC236}">
                <a16:creationId xmlns:a16="http://schemas.microsoft.com/office/drawing/2014/main" id="{877E0196-11D4-3F99-B44F-3D4F4BCA74A9}"/>
              </a:ext>
            </a:extLst>
          </p:cNvPr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4;p30">
            <a:extLst>
              <a:ext uri="{FF2B5EF4-FFF2-40B4-BE49-F238E27FC236}">
                <a16:creationId xmlns:a16="http://schemas.microsoft.com/office/drawing/2014/main" id="{7EB1360F-E889-1E0C-28C4-A2B2EEF83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916940"/>
              </p:ext>
            </p:extLst>
          </p:nvPr>
        </p:nvGraphicFramePr>
        <p:xfrm>
          <a:off x="952500" y="2000250"/>
          <a:ext cx="5476949" cy="140199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18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data_nascimento</a:t>
                      </a:r>
                      <a:endParaRPr lang="pt-BR" sz="14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02-12-2000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data_atual</a:t>
                      </a:r>
                      <a:endParaRPr lang="pt-BR" sz="14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30-01-2023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operação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2000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2023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2023-2000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2DF6C42-AE95-CC7C-9E07-38D7B0CF861A}"/>
              </a:ext>
            </a:extLst>
          </p:cNvPr>
          <p:cNvSpPr txBox="1"/>
          <p:nvPr/>
        </p:nvSpPr>
        <p:spPr>
          <a:xfrm>
            <a:off x="952500" y="736293"/>
            <a:ext cx="236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idade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D268D6E-7FEE-5528-6173-9E37349F2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240464"/>
              </p:ext>
            </p:extLst>
          </p:nvPr>
        </p:nvGraphicFramePr>
        <p:xfrm>
          <a:off x="6429449" y="2000250"/>
          <a:ext cx="2577509" cy="140199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2577509">
                  <a:extLst>
                    <a:ext uri="{9D8B030D-6E8A-4147-A177-3AD203B41FA5}">
                      <a16:colId xmlns:a16="http://schemas.microsoft.com/office/drawing/2014/main" val="93943689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Idade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17151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23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16220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78455666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D0F145B-9B2F-42DE-EFB9-6E0175BEF09B}"/>
              </a:ext>
            </a:extLst>
          </p:cNvPr>
          <p:cNvSpPr txBox="1"/>
          <p:nvPr/>
        </p:nvSpPr>
        <p:spPr>
          <a:xfrm>
            <a:off x="952500" y="1669658"/>
            <a:ext cx="187576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6EA34D-652D-557B-7829-57E19C1B4FE0}"/>
              </a:ext>
            </a:extLst>
          </p:cNvPr>
          <p:cNvSpPr txBox="1"/>
          <p:nvPr/>
        </p:nvSpPr>
        <p:spPr>
          <a:xfrm>
            <a:off x="6429448" y="1692473"/>
            <a:ext cx="25775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511E24-0E35-4752-F458-B10F53DA7BFE}"/>
              </a:ext>
            </a:extLst>
          </p:cNvPr>
          <p:cNvSpPr txBox="1"/>
          <p:nvPr/>
        </p:nvSpPr>
        <p:spPr>
          <a:xfrm>
            <a:off x="2828260" y="1677063"/>
            <a:ext cx="360118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	processamento</a:t>
            </a:r>
          </a:p>
        </p:txBody>
      </p:sp>
    </p:spTree>
    <p:extLst>
      <p:ext uri="{BB962C8B-B14F-4D97-AF65-F5344CB8AC3E}">
        <p14:creationId xmlns:p14="http://schemas.microsoft.com/office/powerpoint/2010/main" val="411661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24;p30">
            <a:extLst>
              <a:ext uri="{FF2B5EF4-FFF2-40B4-BE49-F238E27FC236}">
                <a16:creationId xmlns:a16="http://schemas.microsoft.com/office/drawing/2014/main" id="{99050888-6B5B-CBE5-A9C1-D24B243D0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033295"/>
              </p:ext>
            </p:extLst>
          </p:nvPr>
        </p:nvGraphicFramePr>
        <p:xfrm>
          <a:off x="952500" y="2000250"/>
          <a:ext cx="5582094" cy="118863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1860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peso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altura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/>
                        <a:t>processamento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70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1.70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70/1.70**2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A691915F-3CA2-9742-8993-922497F34663}"/>
              </a:ext>
            </a:extLst>
          </p:cNvPr>
          <p:cNvSpPr txBox="1"/>
          <p:nvPr/>
        </p:nvSpPr>
        <p:spPr>
          <a:xfrm>
            <a:off x="1360967" y="3753293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imc</a:t>
            </a:r>
            <a:r>
              <a:rPr lang="pt-BR" dirty="0"/>
              <a:t>=peso/altura**2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F2FB1D1-18FA-8A0A-4D66-484DB1512E7E}"/>
              </a:ext>
            </a:extLst>
          </p:cNvPr>
          <p:cNvSpPr txBox="1"/>
          <p:nvPr/>
        </p:nvSpPr>
        <p:spPr>
          <a:xfrm>
            <a:off x="1477926" y="1286540"/>
            <a:ext cx="236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imc</a:t>
            </a:r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EC8B7FA-50D1-140F-04BF-D7BECF07E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80117"/>
              </p:ext>
            </p:extLst>
          </p:nvPr>
        </p:nvGraphicFramePr>
        <p:xfrm>
          <a:off x="6534593" y="1977435"/>
          <a:ext cx="2577509" cy="1188630"/>
        </p:xfrm>
        <a:graphic>
          <a:graphicData uri="http://schemas.openxmlformats.org/drawingml/2006/table">
            <a:tbl>
              <a:tblPr>
                <a:noFill/>
                <a:tableStyleId>{90CD3B06-2F60-4D58-909C-29C517C4707F}</a:tableStyleId>
              </a:tblPr>
              <a:tblGrid>
                <a:gridCol w="2577509">
                  <a:extLst>
                    <a:ext uri="{9D8B030D-6E8A-4147-A177-3AD203B41FA5}">
                      <a16:colId xmlns:a16="http://schemas.microsoft.com/office/drawing/2014/main" val="93943689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 dirty="0" err="1"/>
                        <a:t>imc</a:t>
                      </a:r>
                      <a:endParaRPr sz="14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1715186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 dirty="0"/>
                        <a:t>24.2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162205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78455666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758176E1-2CDA-5EF2-26D6-18DE9833220B}"/>
              </a:ext>
            </a:extLst>
          </p:cNvPr>
          <p:cNvSpPr txBox="1"/>
          <p:nvPr/>
        </p:nvSpPr>
        <p:spPr>
          <a:xfrm>
            <a:off x="952499" y="1669658"/>
            <a:ext cx="373645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F6317-A5BD-B7CA-684C-82B405BFA85D}"/>
              </a:ext>
            </a:extLst>
          </p:cNvPr>
          <p:cNvSpPr txBox="1"/>
          <p:nvPr/>
        </p:nvSpPr>
        <p:spPr>
          <a:xfrm>
            <a:off x="6534592" y="1681065"/>
            <a:ext cx="257751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640169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é ser programador?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Entender e mapear os problemas dos usuários para resolver através de um sistema computacional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Criar sistemas que se comunique com o usuário final;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Passar </a:t>
            </a: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instruções 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o computador de como se comportar a cada interação do usuário;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6175" y="2972775"/>
            <a:ext cx="2811999" cy="18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2972775"/>
            <a:ext cx="3003924" cy="150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27">
            <a:extLst>
              <a:ext uri="{FF2B5EF4-FFF2-40B4-BE49-F238E27FC236}">
                <a16:creationId xmlns:a16="http://schemas.microsoft.com/office/drawing/2014/main" id="{26DCAC7B-D2A5-ED5A-B533-996ED5A189BB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2F9CD-CBE6-6AFB-30E2-AB5320E41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0" t="36583" r="23721" b="30326"/>
          <a:stretch/>
        </p:blipFill>
        <p:spPr>
          <a:xfrm>
            <a:off x="627320" y="1127051"/>
            <a:ext cx="8074101" cy="25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99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70FB18-CC19-74A1-D0EA-C091AF15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1" t="36789" r="23837" b="28672"/>
          <a:stretch/>
        </p:blipFill>
        <p:spPr>
          <a:xfrm>
            <a:off x="956928" y="1297172"/>
            <a:ext cx="7357732" cy="2447692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461F230F-6627-8E02-8ABC-9F00E521E82D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28827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34F493-CDDB-8090-F02C-DEB579C1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9" t="38237" r="24070" b="23708"/>
          <a:stretch/>
        </p:blipFill>
        <p:spPr>
          <a:xfrm>
            <a:off x="988827" y="1201479"/>
            <a:ext cx="7639377" cy="2828261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D8F01F42-FCA5-1CF0-DBC5-B404C0C20735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323222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ADF9A7-8EA4-AA16-56B2-CD0D8012E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3" t="25621" r="24070" b="33222"/>
          <a:stretch/>
        </p:blipFill>
        <p:spPr>
          <a:xfrm>
            <a:off x="967562" y="1254641"/>
            <a:ext cx="7476881" cy="2987750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5DA9522E-A7EC-1FE8-8589-96F48D43FF03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338671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0449A5-A389-574E-38C3-EC323889E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23" t="25001" r="23837" b="24328"/>
          <a:stretch/>
        </p:blipFill>
        <p:spPr>
          <a:xfrm>
            <a:off x="754911" y="1269261"/>
            <a:ext cx="6783573" cy="3323951"/>
          </a:xfrm>
          <a:prstGeom prst="rect">
            <a:avLst/>
          </a:prstGeom>
        </p:spPr>
      </p:pic>
      <p:sp>
        <p:nvSpPr>
          <p:cNvPr id="4" name="Google Shape;182;p27">
            <a:extLst>
              <a:ext uri="{FF2B5EF4-FFF2-40B4-BE49-F238E27FC236}">
                <a16:creationId xmlns:a16="http://schemas.microsoft.com/office/drawing/2014/main" id="{65ABA7B6-2EE7-AEB2-874E-14651B98CE65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11271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2;p27">
            <a:extLst>
              <a:ext uri="{FF2B5EF4-FFF2-40B4-BE49-F238E27FC236}">
                <a16:creationId xmlns:a16="http://schemas.microsoft.com/office/drawing/2014/main" id="{9289E11E-6E17-AE16-2E7C-11AE4AC43C19}"/>
              </a:ext>
            </a:extLst>
          </p:cNvPr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Algoritmo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30963F-1A8F-AFBD-372F-355FA6C6D10F}"/>
              </a:ext>
            </a:extLst>
          </p:cNvPr>
          <p:cNvSpPr txBox="1"/>
          <p:nvPr/>
        </p:nvSpPr>
        <p:spPr>
          <a:xfrm>
            <a:off x="467833" y="1201480"/>
            <a:ext cx="6953693" cy="33239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Montar um algoritmo que calcule quanto ganha um programador por mês.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Algoritmo: Uso da instrução de saída imprima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Var: </a:t>
            </a:r>
          </a:p>
          <a:p>
            <a:r>
              <a:rPr lang="pt-BR" dirty="0">
                <a:solidFill>
                  <a:schemeClr val="bg1"/>
                </a:solidFill>
              </a:rPr>
              <a:t>Salário base : 2500   </a:t>
            </a:r>
          </a:p>
          <a:p>
            <a:r>
              <a:rPr lang="pt-BR" dirty="0">
                <a:solidFill>
                  <a:schemeClr val="bg1"/>
                </a:solidFill>
              </a:rPr>
              <a:t>Hora de programação: 80   </a:t>
            </a:r>
          </a:p>
          <a:p>
            <a:r>
              <a:rPr lang="pt-BR" dirty="0">
                <a:solidFill>
                  <a:schemeClr val="bg1"/>
                </a:solidFill>
              </a:rPr>
              <a:t>Hora extra: 120</a:t>
            </a:r>
          </a:p>
          <a:p>
            <a:r>
              <a:rPr lang="pt-BR" dirty="0">
                <a:solidFill>
                  <a:schemeClr val="bg1"/>
                </a:solidFill>
              </a:rPr>
              <a:t>Salário total Salário base, hora de programação, hora extra, quantidade de horas trabalhadas, quantidade de horas extra trabalhadas</a:t>
            </a:r>
          </a:p>
          <a:p>
            <a:r>
              <a:rPr lang="pt-BR" dirty="0">
                <a:solidFill>
                  <a:schemeClr val="bg1"/>
                </a:solidFill>
              </a:rPr>
              <a:t>Início</a:t>
            </a:r>
          </a:p>
          <a:p>
            <a:r>
              <a:rPr lang="pt-BR" dirty="0">
                <a:solidFill>
                  <a:schemeClr val="bg1"/>
                </a:solidFill>
              </a:rPr>
              <a:t>Salário total&lt;- salário base+ hora de programação x quantidade de horas trabalhadas + hora extra x quantidade de horas extra trabalhadas.</a:t>
            </a:r>
          </a:p>
          <a:p>
            <a:r>
              <a:rPr lang="pt-BR" dirty="0">
                <a:solidFill>
                  <a:schemeClr val="bg1"/>
                </a:solidFill>
              </a:rPr>
              <a:t>Imprima Salário total</a:t>
            </a:r>
          </a:p>
          <a:p>
            <a:r>
              <a:rPr lang="pt-BR" dirty="0">
                <a:solidFill>
                  <a:schemeClr val="bg1"/>
                </a:solidFill>
              </a:rPr>
              <a:t>Fim do Algoritmo</a:t>
            </a:r>
          </a:p>
        </p:txBody>
      </p:sp>
    </p:spTree>
    <p:extLst>
      <p:ext uri="{BB962C8B-B14F-4D97-AF65-F5344CB8AC3E}">
        <p14:creationId xmlns:p14="http://schemas.microsoft.com/office/powerpoint/2010/main" val="1153889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Espaços de memória reservados para guardar dados de vários tipos (numéricos, alfanuméricos, lógico,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Resultado (slide anterior)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94075" y="2491200"/>
            <a:ext cx="73497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                 10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aluno           “Juliana”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prof            “Fran”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nota2                7.8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31"/>
          <p:cNvCxnSpPr/>
          <p:nvPr/>
        </p:nvCxnSpPr>
        <p:spPr>
          <a:xfrm rot="10800000">
            <a:off x="1250650" y="2708575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31"/>
          <p:cNvCxnSpPr/>
          <p:nvPr/>
        </p:nvCxnSpPr>
        <p:spPr>
          <a:xfrm rot="10800000">
            <a:off x="1250650" y="3127400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31"/>
          <p:cNvCxnSpPr/>
          <p:nvPr/>
        </p:nvCxnSpPr>
        <p:spPr>
          <a:xfrm rot="10800000">
            <a:off x="1236400" y="3546225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237;p31"/>
          <p:cNvCxnSpPr/>
          <p:nvPr/>
        </p:nvCxnSpPr>
        <p:spPr>
          <a:xfrm rot="10800000">
            <a:off x="1379200" y="3965050"/>
            <a:ext cx="407100" cy="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" name="Google Shape;238;p31"/>
          <p:cNvSpPr txBox="1"/>
          <p:nvPr/>
        </p:nvSpPr>
        <p:spPr>
          <a:xfrm>
            <a:off x="3429325" y="2491200"/>
            <a:ext cx="7349700" cy="23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 = 10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aluno = “Juliana”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prof = “Fran”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nota2 =  7.8</a:t>
            </a: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46358C-2008-536F-FEB6-9EE83C1F16F5}"/>
              </a:ext>
            </a:extLst>
          </p:cNvPr>
          <p:cNvSpPr txBox="1"/>
          <p:nvPr/>
        </p:nvSpPr>
        <p:spPr>
          <a:xfrm>
            <a:off x="694075" y="2275367"/>
            <a:ext cx="498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R		</a:t>
            </a:r>
            <a:r>
              <a:rPr lang="pt-BR" dirty="0" err="1"/>
              <a:t>python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 - Regras e Recomendações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criar uma variável: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Pense no </a:t>
            </a:r>
            <a:r>
              <a:rPr lang="pt-BR" sz="1800" b="0" i="0" u="sng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nome que represente o dado que ela vai armazenar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nome, idade, nota,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quantidadePessoas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ano_nascimento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 um padrão durante todo o seu código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Regras: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comece sua variável com números;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Não separe os nomes (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quantidade de pessoas)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único caractere especial permitido é o  _ (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underline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lphaLcPeriod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Letras maiúsculas se diferenciam das minúsculas em linguagens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CaseSensitve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Por exemplo: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inplace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True</a:t>
            </a: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no </a:t>
            </a:r>
            <a:r>
              <a:rPr lang="pt-BR" sz="1800" b="0" i="0" u="none" strike="noStrike" cap="none" dirty="0" err="1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r>
              <a:rPr lang="pt-BR" sz="180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Variável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Espaços de memória reservados para guardar dados de vários tipos (numéricos, alfanuméricos, lógico, etc)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Ex: Resultado (slide anterior)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175" y="2434438"/>
            <a:ext cx="63627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Tipos de Variáveis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Inteiro   3, 101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Real    3.14, 21.00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Lógico  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endParaRPr sz="2400" b="0" i="0" u="none" strike="noStrike" cap="none" dirty="0"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Calibri"/>
              <a:buChar char="●"/>
            </a:pPr>
            <a:r>
              <a:rPr lang="pt-BR" sz="2400" b="0" i="0" u="none" strike="noStrike" cap="none" dirty="0" err="1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Caracter</a:t>
            </a:r>
            <a:r>
              <a:rPr lang="pt-BR" sz="2400" b="0" i="0" u="none" strike="noStrike" cap="none" dirty="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   ano, Maria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4255425" y="1770012"/>
            <a:ext cx="1670400" cy="85650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6398148" y="1739550"/>
            <a:ext cx="1670400" cy="917400"/>
          </a:xfrm>
          <a:prstGeom prst="roundRect">
            <a:avLst>
              <a:gd name="adj" fmla="val 16667"/>
            </a:avLst>
          </a:prstGeom>
          <a:solidFill>
            <a:srgbClr val="233A44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 que iremos aprender na disciplina?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Desenvolver algoritmos para resolver problemas de pessoas/empresas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Interpretar problemas cotidianos e resolvê-los por algoritmos;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Utilizar-se de conceitos da programação como estruturas condicionais/repetições para construir algoritmos;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Aprender uma linguagem de programação para testar os algoritmos e estruturas aprendidas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650" y="3003748"/>
            <a:ext cx="3038249" cy="16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Operadores Aritméticos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Soma (+)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Subtração (-)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Multiplicação (*)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Divisão (/)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5"/>
          <p:cNvSpPr/>
          <p:nvPr/>
        </p:nvSpPr>
        <p:spPr>
          <a:xfrm>
            <a:off x="5976775" y="2106975"/>
            <a:ext cx="1660800" cy="1450200"/>
          </a:xfrm>
          <a:prstGeom prst="ellipse">
            <a:avLst/>
          </a:prstGeom>
          <a:solidFill>
            <a:srgbClr val="D9D9D9"/>
          </a:solidFill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Processamento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Entrada e Saída de dados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4225" y="1247675"/>
            <a:ext cx="3898325" cy="34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Entrada e Saída de dados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Interações com o usuário para receber valores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9608"/>
          <a:stretch/>
        </p:blipFill>
        <p:spPr>
          <a:xfrm>
            <a:off x="6853875" y="1911525"/>
            <a:ext cx="1916475" cy="17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125" y="1640325"/>
            <a:ext cx="6260550" cy="16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0950" y="3526028"/>
            <a:ext cx="7561349" cy="97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0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10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CF7E4F-073B-C9F1-B279-DA7629E289B6}"/>
              </a:ext>
            </a:extLst>
          </p:cNvPr>
          <p:cNvSpPr txBox="1"/>
          <p:nvPr/>
        </p:nvSpPr>
        <p:spPr>
          <a:xfrm>
            <a:off x="489097" y="1307805"/>
            <a:ext cx="4008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O comando input é usado para entrar com o dado.</a:t>
            </a:r>
          </a:p>
          <a:p>
            <a:r>
              <a:rPr lang="pt-BR" b="1" dirty="0"/>
              <a:t>O </a:t>
            </a:r>
            <a:r>
              <a:rPr lang="pt-BR" b="1" dirty="0" err="1"/>
              <a:t>float</a:t>
            </a:r>
            <a:r>
              <a:rPr lang="pt-BR" b="1" dirty="0"/>
              <a:t> é usado para definir que a variável é do tipo real.</a:t>
            </a:r>
          </a:p>
          <a:p>
            <a:r>
              <a:rPr lang="pt-BR" b="1" dirty="0"/>
              <a:t>O comando print é usado para imprimir a variável de saída.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80A321-D068-6239-CF41-48A6A4B54BC0}"/>
              </a:ext>
            </a:extLst>
          </p:cNvPr>
          <p:cNvSpPr txBox="1"/>
          <p:nvPr/>
        </p:nvSpPr>
        <p:spPr>
          <a:xfrm>
            <a:off x="4851990" y="1205024"/>
            <a:ext cx="4008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r>
              <a:rPr lang="pt-BR" b="1" dirty="0"/>
              <a:t>O comando </a:t>
            </a:r>
            <a:r>
              <a:rPr lang="pt-BR" b="1" dirty="0" err="1"/>
              <a:t>scan</a:t>
            </a:r>
            <a:r>
              <a:rPr lang="pt-BR" b="1" dirty="0"/>
              <a:t>() é usado para entrar com o dado.</a:t>
            </a:r>
          </a:p>
          <a:p>
            <a:r>
              <a:rPr lang="pt-BR" b="1" dirty="0"/>
              <a:t>O </a:t>
            </a:r>
            <a:r>
              <a:rPr lang="pt-BR" b="1" dirty="0" err="1"/>
              <a:t>numeric</a:t>
            </a:r>
            <a:r>
              <a:rPr lang="pt-BR" b="1" dirty="0"/>
              <a:t> é usado para definir que a variável é do tipo real.</a:t>
            </a:r>
          </a:p>
          <a:p>
            <a:r>
              <a:rPr lang="pt-BR" b="1" dirty="0"/>
              <a:t>O comando print é usado para imprimir a variável de saída.</a:t>
            </a:r>
          </a:p>
        </p:txBody>
      </p:sp>
    </p:spTree>
    <p:extLst>
      <p:ext uri="{BB962C8B-B14F-4D97-AF65-F5344CB8AC3E}">
        <p14:creationId xmlns:p14="http://schemas.microsoft.com/office/powerpoint/2010/main" val="480144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6F77799-3148-70B7-C507-86832F1EF621}"/>
              </a:ext>
            </a:extLst>
          </p:cNvPr>
          <p:cNvSpPr txBox="1"/>
          <p:nvPr/>
        </p:nvSpPr>
        <p:spPr>
          <a:xfrm>
            <a:off x="925033" y="797442"/>
            <a:ext cx="70387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Python:					</a:t>
            </a:r>
          </a:p>
          <a:p>
            <a:br>
              <a:rPr lang="pt-BR" b="1" dirty="0"/>
            </a:br>
            <a:r>
              <a:rPr lang="pt-BR" b="1" dirty="0"/>
              <a:t>mensagem='um print em </a:t>
            </a:r>
            <a:r>
              <a:rPr lang="pt-BR" b="1" dirty="0" err="1"/>
              <a:t>python</a:t>
            </a:r>
            <a:r>
              <a:rPr lang="pt-BR" b="1" dirty="0"/>
              <a:t>'</a:t>
            </a:r>
          </a:p>
          <a:p>
            <a:r>
              <a:rPr lang="pt-BR" b="1" dirty="0"/>
              <a:t>print(mensagem)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Em R:</a:t>
            </a:r>
          </a:p>
          <a:p>
            <a:br>
              <a:rPr lang="pt-BR" b="1" dirty="0"/>
            </a:br>
            <a:r>
              <a:rPr lang="pt-BR" b="1" dirty="0"/>
              <a:t>mensagem&lt;-'um print em R'</a:t>
            </a:r>
          </a:p>
          <a:p>
            <a:r>
              <a:rPr lang="pt-BR" b="1" dirty="0"/>
              <a:t>print(mensagem)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26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FD933B-ACBB-CF6D-BDE4-8F8559466937}"/>
              </a:ext>
            </a:extLst>
          </p:cNvPr>
          <p:cNvSpPr txBox="1"/>
          <p:nvPr/>
        </p:nvSpPr>
        <p:spPr>
          <a:xfrm>
            <a:off x="1127051" y="1010093"/>
            <a:ext cx="5890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X=-1</a:t>
            </a:r>
          </a:p>
          <a:p>
            <a:r>
              <a:rPr lang="pt-BR" b="1" dirty="0"/>
              <a:t>Y=-2</a:t>
            </a:r>
          </a:p>
          <a:p>
            <a:r>
              <a:rPr lang="pt-BR" b="1" dirty="0"/>
              <a:t>S=(</a:t>
            </a:r>
            <a:r>
              <a:rPr lang="pt-BR" b="1" dirty="0" err="1"/>
              <a:t>x+y</a:t>
            </a:r>
            <a:r>
              <a:rPr lang="pt-BR" b="1" dirty="0"/>
              <a:t>)</a:t>
            </a:r>
          </a:p>
          <a:p>
            <a:r>
              <a:rPr lang="pt-BR" b="1" dirty="0"/>
              <a:t>print(S)</a:t>
            </a:r>
          </a:p>
          <a:p>
            <a:r>
              <a:rPr lang="pt-BR" b="1" dirty="0"/>
              <a:t>print(</a:t>
            </a:r>
            <a:r>
              <a:rPr lang="pt-BR" b="1" dirty="0" err="1"/>
              <a:t>type</a:t>
            </a:r>
            <a:r>
              <a:rPr lang="pt-BR" b="1" dirty="0"/>
              <a:t>(S))</a:t>
            </a:r>
          </a:p>
          <a:p>
            <a:endParaRPr lang="pt-BR" b="1" dirty="0"/>
          </a:p>
          <a:p>
            <a:r>
              <a:rPr lang="pt-BR" b="1" dirty="0"/>
              <a:t>Em R:</a:t>
            </a:r>
          </a:p>
          <a:p>
            <a:r>
              <a:rPr lang="pt-BR" b="1" dirty="0"/>
              <a:t>x&lt;-1</a:t>
            </a:r>
          </a:p>
          <a:p>
            <a:r>
              <a:rPr lang="pt-BR" b="1" dirty="0"/>
              <a:t>y&lt;-2</a:t>
            </a:r>
          </a:p>
          <a:p>
            <a:r>
              <a:rPr lang="pt-BR" b="1" dirty="0"/>
              <a:t>s&lt;-(</a:t>
            </a:r>
            <a:r>
              <a:rPr lang="pt-BR" b="1" dirty="0" err="1"/>
              <a:t>x+y</a:t>
            </a:r>
            <a:r>
              <a:rPr lang="pt-BR" b="1" dirty="0"/>
              <a:t>)</a:t>
            </a:r>
          </a:p>
          <a:p>
            <a:r>
              <a:rPr lang="pt-BR" b="1" dirty="0"/>
              <a:t>print(s)</a:t>
            </a:r>
          </a:p>
          <a:p>
            <a:r>
              <a:rPr lang="pt-BR" b="1" dirty="0"/>
              <a:t>Print(</a:t>
            </a:r>
            <a:r>
              <a:rPr lang="pt-BR" b="1" dirty="0" err="1"/>
              <a:t>class</a:t>
            </a:r>
            <a:r>
              <a:rPr lang="pt-BR" b="1" dirty="0"/>
              <a:t>(s))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3828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BCF7E4F-073B-C9F1-B279-DA7629E289B6}"/>
              </a:ext>
            </a:extLst>
          </p:cNvPr>
          <p:cNvSpPr txBox="1"/>
          <p:nvPr/>
        </p:nvSpPr>
        <p:spPr>
          <a:xfrm>
            <a:off x="1504506" y="563526"/>
            <a:ext cx="60446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Exercício</a:t>
            </a:r>
          </a:p>
          <a:p>
            <a:r>
              <a:rPr lang="pt-BR" b="1" dirty="0"/>
              <a:t>Vamos calcular a média aritmética de 2 valores em R e em Python.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3E4A7B-D457-5214-6758-A6FBB061DFB8}"/>
              </a:ext>
            </a:extLst>
          </p:cNvPr>
          <p:cNvSpPr txBox="1"/>
          <p:nvPr/>
        </p:nvSpPr>
        <p:spPr>
          <a:xfrm>
            <a:off x="467831" y="1433745"/>
            <a:ext cx="31366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nb-NO" b="1" dirty="0"/>
              <a:t>print(' faça o input da 1a nota ')</a:t>
            </a:r>
          </a:p>
          <a:p>
            <a:r>
              <a:rPr lang="nb-NO" b="1" dirty="0"/>
              <a:t>av1&lt;-scan()</a:t>
            </a:r>
          </a:p>
          <a:p>
            <a:r>
              <a:rPr lang="nb-NO" b="1" dirty="0"/>
              <a:t>print(' faça o input da 2a nota ')</a:t>
            </a:r>
          </a:p>
          <a:p>
            <a:r>
              <a:rPr lang="nb-NO" b="1" dirty="0"/>
              <a:t>av2&lt;-scan()</a:t>
            </a:r>
          </a:p>
          <a:p>
            <a:br>
              <a:rPr lang="nb-NO" b="1" dirty="0"/>
            </a:br>
            <a:r>
              <a:rPr lang="nb-NO" b="1" dirty="0"/>
              <a:t>media&lt;-(av1+av2)/2</a:t>
            </a:r>
          </a:p>
          <a:p>
            <a:r>
              <a:rPr lang="nb-NO" b="1" dirty="0"/>
              <a:t>print(media)</a:t>
            </a:r>
          </a:p>
          <a:p>
            <a:endParaRPr lang="pt-BR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BE415D-26FD-0DCA-B12A-EFC4DA8C2F85}"/>
              </a:ext>
            </a:extLst>
          </p:cNvPr>
          <p:cNvSpPr txBox="1"/>
          <p:nvPr/>
        </p:nvSpPr>
        <p:spPr>
          <a:xfrm>
            <a:off x="5539565" y="1435236"/>
            <a:ext cx="3274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Python: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av1=</a:t>
            </a:r>
            <a:r>
              <a:rPr lang="pt-BR" b="1" dirty="0" err="1"/>
              <a:t>float</a:t>
            </a:r>
            <a:r>
              <a:rPr lang="pt-BR" b="1" dirty="0"/>
              <a:t>(input(‘ digite a 1a nota  '))</a:t>
            </a:r>
          </a:p>
          <a:p>
            <a:r>
              <a:rPr lang="pt-BR" b="1" dirty="0"/>
              <a:t>av2=</a:t>
            </a:r>
            <a:r>
              <a:rPr lang="pt-BR" b="1" dirty="0" err="1"/>
              <a:t>float</a:t>
            </a:r>
            <a:r>
              <a:rPr lang="pt-BR" b="1" dirty="0"/>
              <a:t>(input(‘ digite a 2a nota  '))</a:t>
            </a:r>
          </a:p>
          <a:p>
            <a:br>
              <a:rPr lang="pt-BR" b="1" dirty="0"/>
            </a:br>
            <a:r>
              <a:rPr lang="pt-BR" b="1" dirty="0"/>
              <a:t>media=(av1+av2)/2</a:t>
            </a:r>
          </a:p>
          <a:p>
            <a:r>
              <a:rPr lang="pt-BR" b="1" dirty="0"/>
              <a:t>print(media)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57701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1: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 para calcular o IMC do usuário.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200" y="3171888"/>
            <a:ext cx="28575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FA61092-BAF6-892B-8D2F-D11A19A8A179}"/>
              </a:ext>
            </a:extLst>
          </p:cNvPr>
          <p:cNvSpPr txBox="1"/>
          <p:nvPr/>
        </p:nvSpPr>
        <p:spPr>
          <a:xfrm>
            <a:off x="1254642" y="1403498"/>
            <a:ext cx="59754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# Em Python:</a:t>
            </a:r>
          </a:p>
          <a:p>
            <a:r>
              <a:rPr lang="pt-BR" b="1" dirty="0"/>
              <a:t>Entrada dos Dados</a:t>
            </a:r>
          </a:p>
          <a:p>
            <a:r>
              <a:rPr lang="pt-BR" b="1" dirty="0"/>
              <a:t>peso=input(‘qual o valor do peso’)</a:t>
            </a:r>
          </a:p>
          <a:p>
            <a:r>
              <a:rPr lang="pt-BR" b="1" dirty="0"/>
              <a:t>peso=</a:t>
            </a:r>
            <a:r>
              <a:rPr lang="pt-BR" b="1" dirty="0" err="1"/>
              <a:t>float</a:t>
            </a:r>
            <a:r>
              <a:rPr lang="pt-BR" b="1" dirty="0"/>
              <a:t>(peso)</a:t>
            </a:r>
          </a:p>
          <a:p>
            <a:endParaRPr lang="pt-BR" b="1" dirty="0"/>
          </a:p>
          <a:p>
            <a:r>
              <a:rPr lang="pt-BR" b="1" dirty="0"/>
              <a:t>altura=input(‘qual o valor da altura’)</a:t>
            </a:r>
          </a:p>
          <a:p>
            <a:r>
              <a:rPr lang="pt-BR" b="1" dirty="0"/>
              <a:t>altura=</a:t>
            </a:r>
            <a:r>
              <a:rPr lang="pt-BR" b="1" dirty="0" err="1"/>
              <a:t>float</a:t>
            </a:r>
            <a:r>
              <a:rPr lang="pt-BR" b="1" dirty="0"/>
              <a:t>(altura)</a:t>
            </a:r>
          </a:p>
          <a:p>
            <a:endParaRPr lang="pt-BR" b="1" dirty="0"/>
          </a:p>
          <a:p>
            <a:r>
              <a:rPr lang="pt-BR" b="1" dirty="0"/>
              <a:t># Realizando os cálculos:</a:t>
            </a:r>
          </a:p>
          <a:p>
            <a:r>
              <a:rPr lang="pt-BR" b="1" dirty="0" err="1"/>
              <a:t>imc</a:t>
            </a:r>
            <a:r>
              <a:rPr lang="pt-BR" b="1" dirty="0"/>
              <a:t>=peso/altura**2</a:t>
            </a:r>
          </a:p>
          <a:p>
            <a:r>
              <a:rPr lang="pt-BR" b="1" dirty="0"/>
              <a:t>#round (</a:t>
            </a:r>
            <a:r>
              <a:rPr lang="pt-BR" b="1" dirty="0" err="1"/>
              <a:t>variável,quantidade_de_decimais</a:t>
            </a:r>
            <a:r>
              <a:rPr lang="pt-BR" b="1" dirty="0"/>
              <a:t>)</a:t>
            </a:r>
          </a:p>
          <a:p>
            <a:r>
              <a:rPr lang="pt-BR" b="1" dirty="0" err="1"/>
              <a:t>imc</a:t>
            </a:r>
            <a:r>
              <a:rPr lang="pt-BR" b="1" dirty="0"/>
              <a:t>=round(imc,1)</a:t>
            </a:r>
          </a:p>
          <a:p>
            <a:endParaRPr lang="pt-BR" b="1" dirty="0"/>
          </a:p>
          <a:p>
            <a:r>
              <a:rPr lang="pt-BR" b="1" dirty="0"/>
              <a:t>#Saída</a:t>
            </a:r>
          </a:p>
          <a:p>
            <a:r>
              <a:rPr lang="pt-BR" b="1" dirty="0"/>
              <a:t>Print(</a:t>
            </a:r>
            <a:r>
              <a:rPr lang="pt-BR" b="1" dirty="0" err="1"/>
              <a:t>imc</a:t>
            </a:r>
            <a:r>
              <a:rPr lang="pt-B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3352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8458E0-0632-C09C-85BF-423B4CB6F2ED}"/>
              </a:ext>
            </a:extLst>
          </p:cNvPr>
          <p:cNvSpPr txBox="1"/>
          <p:nvPr/>
        </p:nvSpPr>
        <p:spPr>
          <a:xfrm>
            <a:off x="1244009" y="1031358"/>
            <a:ext cx="5486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print(' faça o input do peso ')</a:t>
            </a:r>
          </a:p>
          <a:p>
            <a:r>
              <a:rPr lang="pt-BR" b="1" dirty="0"/>
              <a:t>peso&lt;-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 faça o input da altura ')</a:t>
            </a:r>
          </a:p>
          <a:p>
            <a:r>
              <a:rPr lang="pt-BR" b="1" dirty="0"/>
              <a:t>altura&lt;-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br>
              <a:rPr lang="pt-BR" b="1" dirty="0"/>
            </a:br>
            <a:r>
              <a:rPr lang="pt-BR" b="1" dirty="0" err="1"/>
              <a:t>imc</a:t>
            </a:r>
            <a:r>
              <a:rPr lang="pt-BR" b="1" dirty="0"/>
              <a:t>&lt;-peso/(altura**2)</a:t>
            </a:r>
          </a:p>
          <a:p>
            <a:r>
              <a:rPr lang="pt-BR" b="1" dirty="0"/>
              <a:t>print(</a:t>
            </a:r>
            <a:r>
              <a:rPr lang="pt-BR" b="1" dirty="0" err="1"/>
              <a:t>imc</a:t>
            </a:r>
            <a:r>
              <a:rPr lang="pt-BR" b="1" dirty="0"/>
              <a:t>)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0708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1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Conceitos e Princípios de programação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Entrada/Saída de dados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Variáveis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Aritméticos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2375" y="2014396"/>
            <a:ext cx="3028700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2: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Transformar uma temperatura de Fahrenheit para Celsius.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0600" y="3008175"/>
            <a:ext cx="4222800" cy="17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A35A04E-57A3-AF21-A19D-18B7349C2AE5}"/>
              </a:ext>
            </a:extLst>
          </p:cNvPr>
          <p:cNvSpPr txBox="1"/>
          <p:nvPr/>
        </p:nvSpPr>
        <p:spPr>
          <a:xfrm>
            <a:off x="259659" y="1382232"/>
            <a:ext cx="59754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# </a:t>
            </a:r>
          </a:p>
          <a:p>
            <a:r>
              <a:rPr lang="pt-BR" b="1" dirty="0"/>
              <a:t>Em </a:t>
            </a:r>
            <a:r>
              <a:rPr lang="pt-BR" b="1" dirty="0" err="1"/>
              <a:t>python</a:t>
            </a:r>
            <a:r>
              <a:rPr lang="pt-BR" b="1" dirty="0"/>
              <a:t>:</a:t>
            </a:r>
          </a:p>
          <a:p>
            <a:r>
              <a:rPr lang="pt-BR" b="1" dirty="0"/>
              <a:t>Entrada dos Dados</a:t>
            </a:r>
          </a:p>
          <a:p>
            <a:r>
              <a:rPr lang="pt-BR" b="1" dirty="0"/>
              <a:t>TF=</a:t>
            </a:r>
            <a:r>
              <a:rPr lang="pt-BR" b="1" dirty="0" err="1"/>
              <a:t>float</a:t>
            </a:r>
            <a:r>
              <a:rPr lang="pt-BR" b="1" dirty="0"/>
              <a:t>(input(‘qual o valor da temperatura em </a:t>
            </a:r>
          </a:p>
          <a:p>
            <a:r>
              <a:rPr lang="pt-BR" b="1" dirty="0"/>
              <a:t>graus Fahrenheit’))</a:t>
            </a:r>
          </a:p>
          <a:p>
            <a:endParaRPr lang="pt-BR" b="1" dirty="0"/>
          </a:p>
          <a:p>
            <a:r>
              <a:rPr lang="pt-BR" b="1" dirty="0"/>
              <a:t># Realizando os cálculos:</a:t>
            </a:r>
          </a:p>
          <a:p>
            <a:r>
              <a:rPr lang="pt-BR" b="1" dirty="0"/>
              <a:t>TC=round( (5/9*(TF-32)) ,1)</a:t>
            </a:r>
          </a:p>
          <a:p>
            <a:endParaRPr lang="pt-BR" b="1" dirty="0"/>
          </a:p>
          <a:p>
            <a:r>
              <a:rPr lang="pt-BR" b="1" dirty="0"/>
              <a:t>#Saída</a:t>
            </a:r>
          </a:p>
          <a:p>
            <a:r>
              <a:rPr lang="pt-BR" b="1" dirty="0"/>
              <a:t>Print(‘a temperatura em Celsius é:’,TC)</a:t>
            </a:r>
          </a:p>
          <a:p>
            <a:endParaRPr lang="pt-BR" b="1" dirty="0"/>
          </a:p>
        </p:txBody>
      </p:sp>
      <p:pic>
        <p:nvPicPr>
          <p:cNvPr id="3" name="Google Shape;300;p39">
            <a:extLst>
              <a:ext uri="{FF2B5EF4-FFF2-40B4-BE49-F238E27FC236}">
                <a16:creationId xmlns:a16="http://schemas.microsoft.com/office/drawing/2014/main" id="{D1C83CBF-BBBE-B223-E8FD-D27334D67A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5968" y="690277"/>
            <a:ext cx="4222800" cy="17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46E79B-0999-7DAC-AB4C-8DB2AF3F7909}"/>
              </a:ext>
            </a:extLst>
          </p:cNvPr>
          <p:cNvSpPr/>
          <p:nvPr/>
        </p:nvSpPr>
        <p:spPr>
          <a:xfrm>
            <a:off x="5720316" y="1148316"/>
            <a:ext cx="76554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F1E567-87F1-0E28-EA13-5609CE5E1B4E}"/>
              </a:ext>
            </a:extLst>
          </p:cNvPr>
          <p:cNvSpPr txBox="1"/>
          <p:nvPr/>
        </p:nvSpPr>
        <p:spPr>
          <a:xfrm>
            <a:off x="7857460" y="994427"/>
            <a:ext cx="4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x</a:t>
            </a:r>
            <a:r>
              <a:rPr lang="pt-BR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6197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8781885-6CA7-498B-4953-E33154206791}"/>
              </a:ext>
            </a:extLst>
          </p:cNvPr>
          <p:cNvSpPr txBox="1"/>
          <p:nvPr/>
        </p:nvSpPr>
        <p:spPr>
          <a:xfrm>
            <a:off x="1169581" y="776177"/>
            <a:ext cx="55182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Em R:</a:t>
            </a:r>
          </a:p>
          <a:p>
            <a:endParaRPr lang="pt-BR" b="1" dirty="0"/>
          </a:p>
          <a:p>
            <a:r>
              <a:rPr lang="pt-BR" b="1" dirty="0"/>
              <a:t>print(' faça o input da temperatura em graus Fahrenheit ')</a:t>
            </a:r>
          </a:p>
          <a:p>
            <a:r>
              <a:rPr lang="pt-BR" b="1" dirty="0"/>
              <a:t>TF&lt;-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TC=round( (5/9*(TF-32)) ,1)</a:t>
            </a:r>
          </a:p>
          <a:p>
            <a:r>
              <a:rPr lang="pt-BR" b="1" dirty="0"/>
              <a:t>print(TC)</a:t>
            </a:r>
          </a:p>
          <a:p>
            <a:endParaRPr lang="pt-BR" b="1" dirty="0"/>
          </a:p>
          <a:p>
            <a:r>
              <a:rPr lang="pt-BR" b="1" dirty="0"/>
              <a:t>Entre com o valor de TF=100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9058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3:</a:t>
            </a:r>
            <a:endParaRPr sz="18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para ler as dimensões de um retângulo (base e altura), calcular e escrever a área do retângulo (base*altura) e o seu perímetro (2*base+2*altura).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4: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para ler o número total de eleitores de um município, o número de votos brancos, nulos e válidos. Calcular e escrever o percentual que cada um representa em relação ao total de eleitores.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B15AB59-8BEF-0BA3-217D-6FD5780901A4}"/>
              </a:ext>
            </a:extLst>
          </p:cNvPr>
          <p:cNvSpPr txBox="1"/>
          <p:nvPr/>
        </p:nvSpPr>
        <p:spPr>
          <a:xfrm>
            <a:off x="1839433" y="1446028"/>
            <a:ext cx="5178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o seguinte:</a:t>
            </a:r>
          </a:p>
          <a:p>
            <a:r>
              <a:rPr lang="pt-BR" dirty="0"/>
              <a:t>Número de votantes: 20000</a:t>
            </a:r>
          </a:p>
          <a:p>
            <a:r>
              <a:rPr lang="pt-BR" dirty="0"/>
              <a:t>Número de votos válidos: 18650</a:t>
            </a:r>
          </a:p>
          <a:p>
            <a:r>
              <a:rPr lang="pt-BR" dirty="0"/>
              <a:t>Número de votos brancos: 250</a:t>
            </a:r>
          </a:p>
          <a:p>
            <a:r>
              <a:rPr lang="pt-BR" dirty="0"/>
              <a:t>Número de votos nulos: 1100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Observação: em </a:t>
            </a:r>
            <a:r>
              <a:rPr lang="pt-BR" dirty="0" err="1"/>
              <a:t>python</a:t>
            </a:r>
            <a:r>
              <a:rPr lang="pt-BR" dirty="0"/>
              <a:t> no cálculo de percentagem podemos usar a </a:t>
            </a:r>
            <a:r>
              <a:rPr lang="pt-BR" dirty="0" err="1"/>
              <a:t>string</a:t>
            </a:r>
            <a:r>
              <a:rPr lang="pt-BR" dirty="0"/>
              <a:t> (%) da seguinte maneira:</a:t>
            </a:r>
          </a:p>
          <a:p>
            <a:endParaRPr lang="pt-BR" dirty="0"/>
          </a:p>
          <a:p>
            <a:r>
              <a:rPr lang="it-IT" b="1" dirty="0"/>
              <a:t>print(variável,str('%'))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627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1D6B39A-8E8B-8FE4-A51F-AA89802AD789}"/>
              </a:ext>
            </a:extLst>
          </p:cNvPr>
          <p:cNvSpPr txBox="1"/>
          <p:nvPr/>
        </p:nvSpPr>
        <p:spPr>
          <a:xfrm>
            <a:off x="1297172" y="1116418"/>
            <a:ext cx="65390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print('Número de votantes')</a:t>
            </a:r>
          </a:p>
          <a:p>
            <a:r>
              <a:rPr lang="pt-BR" b="1" dirty="0"/>
              <a:t>n0_total&lt;-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válidos')</a:t>
            </a:r>
          </a:p>
          <a:p>
            <a:r>
              <a:rPr lang="pt-BR" b="1" dirty="0"/>
              <a:t>n0_vot_val&lt;-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brancos')</a:t>
            </a:r>
          </a:p>
          <a:p>
            <a:r>
              <a:rPr lang="pt-BR" b="1" dirty="0"/>
              <a:t>n0_vot_bra&lt;-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print('Número de votos nulos')</a:t>
            </a:r>
          </a:p>
          <a:p>
            <a:r>
              <a:rPr lang="pt-BR" b="1" dirty="0"/>
              <a:t>n0_vot_nul&lt;-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br>
              <a:rPr lang="pt-BR" b="1" dirty="0"/>
            </a:br>
            <a:r>
              <a:rPr lang="pt-BR" b="1" dirty="0" err="1"/>
              <a:t>per_vot_val</a:t>
            </a:r>
            <a:r>
              <a:rPr lang="pt-BR" b="1" dirty="0"/>
              <a:t>&lt;-(n0_vot_val/n0_total)*100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per_vot_val</a:t>
            </a:r>
            <a:r>
              <a:rPr lang="pt-BR" b="1" dirty="0"/>
              <a:t>)</a:t>
            </a:r>
          </a:p>
          <a:p>
            <a:r>
              <a:rPr lang="pt-BR" b="1" dirty="0" err="1"/>
              <a:t>per_vot_bra</a:t>
            </a:r>
            <a:r>
              <a:rPr lang="pt-BR" b="1" dirty="0"/>
              <a:t>&lt;-(n0_vot_bra/n0_total)*100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per_vot_bra</a:t>
            </a:r>
            <a:r>
              <a:rPr lang="pt-BR" b="1" dirty="0"/>
              <a:t>)</a:t>
            </a:r>
          </a:p>
          <a:p>
            <a:r>
              <a:rPr lang="pt-BR" b="1" dirty="0" err="1"/>
              <a:t>per_vot_nul</a:t>
            </a:r>
            <a:r>
              <a:rPr lang="pt-BR" b="1" dirty="0"/>
              <a:t>&lt;-(n0_vot_nul/n0_total)*100</a:t>
            </a:r>
          </a:p>
          <a:p>
            <a:r>
              <a:rPr lang="pt-BR" b="1" dirty="0"/>
              <a:t>print(</a:t>
            </a:r>
            <a:r>
              <a:rPr lang="pt-BR" b="1" dirty="0" err="1"/>
              <a:t>per_vot_nul</a:t>
            </a:r>
            <a:r>
              <a:rPr lang="pt-BR" b="1" dirty="0"/>
              <a:t>)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4073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5: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Escreva um algoritmo que armazene o valor 10 em uma variável A e o valor 20 em uma variável B. A seguir (utilizando apenas atribuições entre variáveis) troque os seus conteúdos fazendo com que o valor que está em A passe para B e vice-versa. Ao final, escrever os valores que ficaram armazenados nas variáveis.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Vamos praticar?</a:t>
            </a:r>
            <a:endParaRPr sz="3000" b="0" i="0" u="none" strike="noStrike" cap="non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 6:</a:t>
            </a:r>
            <a:endParaRPr sz="1800" b="1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 custo de um carro novo ao consumidor é a soma do custo de fábrica com a porcentagem do distribuidor e dos impostos (aplicados ao custo de fábrica). Supondo que o percentual do distribuidor seja de 28% e os impostos de 45%, escrever um algoritmo para ler o custo de fábrica de um carro, calcular e escrever o custo final ao consumidor.</a:t>
            </a: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DB1F589-B649-64B8-827D-867D41CC9C0B}"/>
              </a:ext>
            </a:extLst>
          </p:cNvPr>
          <p:cNvSpPr txBox="1"/>
          <p:nvPr/>
        </p:nvSpPr>
        <p:spPr>
          <a:xfrm>
            <a:off x="1552353" y="1509823"/>
            <a:ext cx="4869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Considere que o valor do veículo é de 130000.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156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2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Estruturas Condicionais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relacionais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Tabela verdade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 lógicos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Condicional aninhada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5300" y="2148725"/>
            <a:ext cx="3468750" cy="23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46FA754-0E38-6BF2-B864-5F36E46519AC}"/>
              </a:ext>
            </a:extLst>
          </p:cNvPr>
          <p:cNvSpPr txBox="1"/>
          <p:nvPr/>
        </p:nvSpPr>
        <p:spPr>
          <a:xfrm>
            <a:off x="1414130" y="754912"/>
            <a:ext cx="59329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print('custo de fábrica do veículo ')</a:t>
            </a:r>
          </a:p>
          <a:p>
            <a:r>
              <a:rPr lang="pt-BR" b="1" dirty="0" err="1"/>
              <a:t>valor_bruto</a:t>
            </a:r>
            <a:r>
              <a:rPr lang="pt-BR" b="1" dirty="0"/>
              <a:t>&lt;-</a:t>
            </a:r>
            <a:r>
              <a:rPr lang="pt-BR" b="1" dirty="0" err="1"/>
              <a:t>scan</a:t>
            </a:r>
            <a:r>
              <a:rPr lang="pt-BR" b="1" dirty="0"/>
              <a:t>()</a:t>
            </a:r>
          </a:p>
          <a:p>
            <a:r>
              <a:rPr lang="pt-BR" b="1" dirty="0"/>
              <a:t>print(</a:t>
            </a:r>
            <a:r>
              <a:rPr lang="pt-BR" b="1" dirty="0" err="1"/>
              <a:t>valor_bruto</a:t>
            </a:r>
            <a:r>
              <a:rPr lang="pt-BR" b="1" dirty="0"/>
              <a:t>)</a:t>
            </a:r>
          </a:p>
          <a:p>
            <a:r>
              <a:rPr lang="pt-BR" b="1" dirty="0"/>
              <a:t>print('custo do distribuidor',)</a:t>
            </a:r>
          </a:p>
          <a:p>
            <a:r>
              <a:rPr lang="pt-BR" b="1" dirty="0" err="1"/>
              <a:t>custo_do_distribuidor</a:t>
            </a:r>
            <a:r>
              <a:rPr lang="pt-BR" b="1" dirty="0"/>
              <a:t>&lt;-</a:t>
            </a:r>
            <a:r>
              <a:rPr lang="pt-BR" b="1" dirty="0" err="1"/>
              <a:t>valor_bruto</a:t>
            </a:r>
            <a:r>
              <a:rPr lang="pt-BR" b="1" dirty="0"/>
              <a:t>*0.28</a:t>
            </a:r>
          </a:p>
          <a:p>
            <a:r>
              <a:rPr lang="pt-BR" b="1" dirty="0"/>
              <a:t>print(</a:t>
            </a:r>
            <a:r>
              <a:rPr lang="pt-BR" b="1" dirty="0" err="1"/>
              <a:t>custo_do_distribuidor</a:t>
            </a:r>
            <a:r>
              <a:rPr lang="pt-BR" b="1" dirty="0"/>
              <a:t>)</a:t>
            </a:r>
          </a:p>
          <a:p>
            <a:r>
              <a:rPr lang="pt-BR" b="1" dirty="0"/>
              <a:t>print('custos dos impostos')</a:t>
            </a:r>
          </a:p>
          <a:p>
            <a:r>
              <a:rPr lang="pt-BR" b="1" dirty="0" err="1"/>
              <a:t>custo_dos_impostos</a:t>
            </a:r>
            <a:r>
              <a:rPr lang="pt-BR" b="1" dirty="0"/>
              <a:t>&lt;-</a:t>
            </a:r>
            <a:r>
              <a:rPr lang="pt-BR" b="1" dirty="0" err="1"/>
              <a:t>valor_bruto</a:t>
            </a:r>
            <a:r>
              <a:rPr lang="pt-BR" b="1" dirty="0"/>
              <a:t>*0.45</a:t>
            </a:r>
          </a:p>
          <a:p>
            <a:r>
              <a:rPr lang="pt-BR" b="1" dirty="0"/>
              <a:t>print(</a:t>
            </a:r>
            <a:r>
              <a:rPr lang="pt-BR" b="1" dirty="0" err="1"/>
              <a:t>custo_dos_impostos</a:t>
            </a:r>
            <a:r>
              <a:rPr lang="pt-BR" b="1" dirty="0"/>
              <a:t>)</a:t>
            </a:r>
          </a:p>
          <a:p>
            <a:r>
              <a:rPr lang="pt-BR" b="1" dirty="0"/>
              <a:t>print('valor final do veículo')</a:t>
            </a:r>
          </a:p>
          <a:p>
            <a:r>
              <a:rPr lang="pt-BR" b="1" dirty="0" err="1"/>
              <a:t>valor_final</a:t>
            </a:r>
            <a:r>
              <a:rPr lang="pt-BR" b="1" dirty="0"/>
              <a:t>&lt;-</a:t>
            </a:r>
            <a:r>
              <a:rPr lang="pt-BR" b="1" dirty="0" err="1"/>
              <a:t>valor_bruto+custo_do_distribuidor+custo_dos_impostos</a:t>
            </a:r>
            <a:endParaRPr lang="pt-BR" b="1" dirty="0"/>
          </a:p>
          <a:p>
            <a:r>
              <a:rPr lang="pt-BR" b="1" dirty="0"/>
              <a:t>print(</a:t>
            </a:r>
            <a:r>
              <a:rPr lang="pt-BR" b="1" dirty="0" err="1"/>
              <a:t>valor_final</a:t>
            </a:r>
            <a:r>
              <a:rPr lang="pt-BR" b="1" dirty="0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802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3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Estruturas de repetição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contável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condicional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Range 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★"/>
            </a:pPr>
            <a:r>
              <a:rPr lang="pt-BR" sz="18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Muitas atividades!</a:t>
            </a: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625" y="2189000"/>
            <a:ext cx="2027876" cy="20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 a CH e assuntos?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 H - Aula 4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Repetição (continuação)</a:t>
            </a:r>
            <a:endParaRPr sz="19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0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Apresentação de trabalho I</a:t>
            </a:r>
            <a:endParaRPr sz="19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125" y="2497875"/>
            <a:ext cx="2015375" cy="20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Avaliações</a:t>
            </a:r>
            <a:endParaRPr sz="3000" b="0" i="0" u="none" strike="noStrike" cap="none" dirty="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Atividades de treinamento (30%)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roxima Nova"/>
              <a:buChar char="★"/>
            </a:pPr>
            <a:r>
              <a:rPr lang="pt-BR" sz="1900" b="1" i="0" u="none" strike="noStrike" cap="none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Projeto Real (70%)</a:t>
            </a:r>
            <a:endParaRPr sz="1900" b="1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8475" y="1961975"/>
            <a:ext cx="5213826" cy="26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DRÃO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1929</Words>
  <Application>Microsoft Office PowerPoint</Application>
  <PresentationFormat>Apresentação na tela (16:9)</PresentationFormat>
  <Paragraphs>376</Paragraphs>
  <Slides>61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8" baseType="lpstr">
      <vt:lpstr>Arial</vt:lpstr>
      <vt:lpstr>Alfa Slab One</vt:lpstr>
      <vt:lpstr>Proxima Nova</vt:lpstr>
      <vt:lpstr>Montserrat</vt:lpstr>
      <vt:lpstr>Cinzel</vt:lpstr>
      <vt:lpstr>Calibri</vt:lpstr>
      <vt:lpstr>PADRÃO SLIDES</vt:lpstr>
      <vt:lpstr>Apresentação do PowerPoint</vt:lpstr>
      <vt:lpstr>O que é ser um programador?</vt:lpstr>
      <vt:lpstr>O que é ser programador?</vt:lpstr>
      <vt:lpstr>O que iremos aprender na disciplina?</vt:lpstr>
      <vt:lpstr>Qual a CH e assuntos?</vt:lpstr>
      <vt:lpstr>Qual a CH e assuntos?</vt:lpstr>
      <vt:lpstr>Qual a CH e assuntos?</vt:lpstr>
      <vt:lpstr>Qual a CH e assuntos?</vt:lpstr>
      <vt:lpstr>Avaliações</vt:lpstr>
      <vt:lpstr>Apresentação do PowerPoint</vt:lpstr>
      <vt:lpstr>Instruções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Dourival Júnior</cp:lastModifiedBy>
  <cp:revision>28</cp:revision>
  <dcterms:modified xsi:type="dcterms:W3CDTF">2023-02-08T12:56:12Z</dcterms:modified>
</cp:coreProperties>
</file>